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4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9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303030"/>
              </a:solidFill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EABBFBB-DF1A-4B2B-8BEE-F79AD5DC725E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30303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>
                <a:solidFill>
                  <a:srgbClr val="FFFFFF"/>
                </a:solidFill>
              </a:rPr>
              <a:t>Esityksen nimi / Tekijä</a:t>
            </a:r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9" name="Picture 14" descr="THL_KV_LOGO_PP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09800" y="5226679"/>
            <a:ext cx="4572000" cy="22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14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6BC-04DE-4967-975B-F51AD218A551}" type="datetimeFigureOut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>
                <a:solidFill>
                  <a:srgbClr val="FFFFFF"/>
                </a:solidFill>
              </a:rPr>
              <a:t>Esityksen nimi / Tekijä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9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7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000"/>
            <a:ext cx="8218488" cy="4068000"/>
          </a:xfrm>
        </p:spPr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69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64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000"/>
            <a:ext cx="4032250" cy="4068000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20000"/>
            <a:ext cx="4033838" cy="406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8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3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920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Suorakulmio 5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77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Esityksen nimi / Tekijä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8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92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0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8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4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3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1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74B6-A7D6-4FBE-BE8B-46104EE59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9028-101B-4F73-ACFD-637A6C69B7C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30303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pc="30" baseline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883D5A-7385-4269-9D87-04BF44B6FBC3}" type="datetime1">
              <a:rPr lang="fi-FI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5.1.2016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dirty="0" smtClean="0">
                <a:solidFill>
                  <a:srgbClr val="FFFFFF"/>
                </a:solidFill>
              </a:rPr>
              <a:t>Esityksen nimi / Tekijä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pc="30" baseline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8B6E41-5D14-4BD8-B322-AC61B067EABD}" type="slidenum">
              <a:rPr lang="fi-FI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13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  <p:pic>
        <p:nvPicPr>
          <p:cNvPr id="14" name="Picture 12" descr="THL_KV_LOGO_PP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368801" y="6273801"/>
            <a:ext cx="4572000" cy="22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800200"/>
          </a:xfrm>
        </p:spPr>
        <p:txBody>
          <a:bodyPr>
            <a:noAutofit/>
          </a:bodyPr>
          <a:lstStyle/>
          <a:p>
            <a:r>
              <a:rPr lang="en-GB" sz="6000" dirty="0" err="1">
                <a:solidFill>
                  <a:srgbClr val="0070C0"/>
                </a:solidFill>
              </a:rPr>
              <a:t>Eeva</a:t>
            </a:r>
            <a:r>
              <a:rPr lang="en-GB" sz="6000" dirty="0">
                <a:solidFill>
                  <a:srgbClr val="0070C0"/>
                </a:solidFill>
              </a:rPr>
              <a:t> </a:t>
            </a:r>
            <a:r>
              <a:rPr lang="en-GB" sz="6000" dirty="0" err="1">
                <a:solidFill>
                  <a:srgbClr val="0070C0"/>
                </a:solidFill>
              </a:rPr>
              <a:t>Nykänen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National Institute for Health and Welfare, Finland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0688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CE68FF-8E34-4F85-818D-CEA12CA39FD0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97BD22-0332-4DBC-B8EE-8AB1909EAC6C}" type="slidenum">
              <a:rPr lang="fi-FI" smtClean="0">
                <a:solidFill>
                  <a:srgbClr val="FFFFFF"/>
                </a:solidFill>
              </a:rPr>
              <a:pPr/>
              <a:t>2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and Social Rights in Finland’s Constitution 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Approaches </a:t>
            </a:r>
            <a:r>
              <a:rPr lang="en-US" dirty="0"/>
              <a:t>Taken and Lessons Learned</a:t>
            </a:r>
          </a:p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Economic and Social Rights in Finland’s Constitution </a:t>
            </a:r>
            <a:r>
              <a:rPr lang="fi-FI" dirty="0" smtClean="0">
                <a:solidFill>
                  <a:srgbClr val="FFFFFF"/>
                </a:solidFill>
              </a:rPr>
              <a:t>/ Eeva Nykänen</a:t>
            </a:r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9" name="Picture 7" descr="ylabanneri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7976"/>
            <a:ext cx="9144000" cy="7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 </a:t>
            </a:r>
            <a:r>
              <a:rPr lang="fi-FI" dirty="0" err="1" smtClean="0"/>
              <a:t>Background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Human </a:t>
            </a:r>
            <a:r>
              <a:rPr lang="fi-FI" dirty="0" err="1" smtClean="0"/>
              <a:t>rights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onventions</a:t>
            </a:r>
            <a:r>
              <a:rPr lang="fi-FI" dirty="0" smtClean="0"/>
              <a:t> </a:t>
            </a:r>
            <a:r>
              <a:rPr lang="fi-FI" dirty="0" err="1" smtClean="0"/>
              <a:t>incorporated</a:t>
            </a:r>
            <a:r>
              <a:rPr lang="fi-FI" dirty="0" smtClean="0"/>
              <a:t> in the national </a:t>
            </a:r>
            <a:r>
              <a:rPr lang="fi-FI" dirty="0" err="1" smtClean="0"/>
              <a:t>legal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endParaRPr lang="fi-FI" dirty="0" smtClean="0"/>
          </a:p>
          <a:p>
            <a:r>
              <a:rPr lang="fi-FI" dirty="0" smtClean="0"/>
              <a:t>Social </a:t>
            </a:r>
            <a:r>
              <a:rPr lang="fi-FI" dirty="0" err="1" smtClean="0"/>
              <a:t>rights</a:t>
            </a:r>
            <a:r>
              <a:rPr lang="fi-FI" dirty="0" smtClean="0"/>
              <a:t> </a:t>
            </a:r>
            <a:r>
              <a:rPr lang="fi-FI" dirty="0" err="1" smtClean="0"/>
              <a:t>recognised</a:t>
            </a:r>
            <a:r>
              <a:rPr lang="fi-FI" dirty="0" smtClean="0"/>
              <a:t> in the </a:t>
            </a:r>
            <a:r>
              <a:rPr lang="fi-FI" dirty="0" err="1" smtClean="0"/>
              <a:t>Constitution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’</a:t>
            </a:r>
            <a:r>
              <a:rPr lang="fi-FI" dirty="0" err="1" smtClean="0"/>
              <a:t>Nordic</a:t>
            </a:r>
            <a:r>
              <a:rPr lang="fi-FI" dirty="0" smtClean="0"/>
              <a:t> </a:t>
            </a:r>
            <a:r>
              <a:rPr lang="fi-FI" dirty="0" err="1" smtClean="0"/>
              <a:t>Welfare</a:t>
            </a:r>
            <a:r>
              <a:rPr lang="fi-FI" dirty="0" smtClean="0"/>
              <a:t> State </a:t>
            </a:r>
            <a:r>
              <a:rPr lang="fi-FI" dirty="0" err="1" smtClean="0"/>
              <a:t>Model</a:t>
            </a:r>
            <a:r>
              <a:rPr lang="fi-FI" dirty="0" smtClean="0"/>
              <a:t>’</a:t>
            </a:r>
          </a:p>
          <a:p>
            <a:pPr lvl="1"/>
            <a:r>
              <a:rPr lang="fi-FI" dirty="0" smtClean="0"/>
              <a:t>Comprehensive ’</a:t>
            </a:r>
            <a:r>
              <a:rPr lang="fi-FI" dirty="0" err="1" smtClean="0"/>
              <a:t>universalist</a:t>
            </a:r>
            <a:r>
              <a:rPr lang="fi-FI" dirty="0" smtClean="0"/>
              <a:t>’ </a:t>
            </a:r>
            <a:r>
              <a:rPr lang="fi-FI" dirty="0" err="1" smtClean="0"/>
              <a:t>welfare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fi-FI" dirty="0" smtClean="0"/>
          </a:p>
          <a:p>
            <a:pPr lvl="1"/>
            <a:r>
              <a:rPr lang="fi-FI" dirty="0" err="1" smtClean="0"/>
              <a:t>Collective</a:t>
            </a:r>
            <a:r>
              <a:rPr lang="fi-FI" dirty="0" smtClean="0"/>
              <a:t> </a:t>
            </a:r>
            <a:r>
              <a:rPr lang="fi-FI" dirty="0" err="1" smtClean="0"/>
              <a:t>bargaining</a:t>
            </a:r>
            <a:r>
              <a:rPr lang="fi-FI" dirty="0" smtClean="0"/>
              <a:t> at the national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1"/>
            <a:r>
              <a:rPr lang="fi-FI" dirty="0" err="1" smtClean="0"/>
              <a:t>Free</a:t>
            </a:r>
            <a:r>
              <a:rPr lang="fi-FI" dirty="0" smtClean="0"/>
              <a:t> </a:t>
            </a:r>
            <a:r>
              <a:rPr lang="fi-FI" dirty="0" err="1" smtClean="0"/>
              <a:t>market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endParaRPr lang="fi-FI" dirty="0" smtClean="0"/>
          </a:p>
          <a:p>
            <a:pPr marL="360362" lvl="1" indent="0">
              <a:buNone/>
            </a:pPr>
            <a:endParaRPr lang="fi-FI" dirty="0"/>
          </a:p>
          <a:p>
            <a:r>
              <a:rPr lang="fi-FI" dirty="0" err="1" smtClean="0"/>
              <a:t>Austerity</a:t>
            </a:r>
            <a:r>
              <a:rPr lang="fi-FI" dirty="0" smtClean="0"/>
              <a:t> </a:t>
            </a:r>
            <a:r>
              <a:rPr lang="fi-FI" dirty="0" err="1" smtClean="0"/>
              <a:t>measures</a:t>
            </a:r>
            <a:r>
              <a:rPr lang="fi-FI" dirty="0" smtClean="0"/>
              <a:t> </a:t>
            </a:r>
            <a:r>
              <a:rPr lang="fi-FI" dirty="0" err="1" smtClean="0"/>
              <a:t>challenging</a:t>
            </a:r>
            <a:r>
              <a:rPr lang="fi-FI" dirty="0" smtClean="0"/>
              <a:t> the </a:t>
            </a:r>
            <a:r>
              <a:rPr lang="fi-FI" dirty="0" err="1" smtClean="0"/>
              <a:t>foundations</a:t>
            </a:r>
            <a:r>
              <a:rPr lang="fi-FI" dirty="0" smtClean="0"/>
              <a:t> of the </a:t>
            </a:r>
            <a:r>
              <a:rPr lang="fi-FI" dirty="0" err="1" smtClean="0"/>
              <a:t>system</a:t>
            </a:r>
            <a:r>
              <a:rPr lang="fi-FI" dirty="0" smtClean="0"/>
              <a:t>?  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5891-2656-45EA-83B5-BAC9CD9AD6FA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>
                <a:solidFill>
                  <a:srgbClr val="FFFFFF"/>
                </a:solidFill>
              </a:rPr>
              <a:pPr/>
              <a:t>3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Human </a:t>
            </a:r>
            <a:r>
              <a:rPr lang="en-US" dirty="0"/>
              <a:t>Rights and Constitutional Rights in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  <a:r>
              <a:rPr lang="en-US" dirty="0"/>
              <a:t>rights conventions to which Finland is a party are incorporated in our legal </a:t>
            </a:r>
            <a:r>
              <a:rPr lang="en-US" dirty="0" smtClean="0"/>
              <a:t>system by a ‘Blanco Act’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 to this, </a:t>
            </a:r>
            <a:r>
              <a:rPr lang="en-US" dirty="0" smtClean="0"/>
              <a:t>domestic </a:t>
            </a:r>
            <a:r>
              <a:rPr lang="en-US" dirty="0"/>
              <a:t>legislation is </a:t>
            </a:r>
            <a:r>
              <a:rPr lang="en-US" dirty="0" smtClean="0"/>
              <a:t>amended </a:t>
            </a:r>
            <a:r>
              <a:rPr lang="en-US" dirty="0"/>
              <a:t>so that it is in conformity with the </a:t>
            </a:r>
            <a:r>
              <a:rPr lang="en-US" dirty="0" smtClean="0"/>
              <a:t>text of the conventions</a:t>
            </a:r>
          </a:p>
          <a:p>
            <a:endParaRPr lang="en-US" dirty="0" smtClean="0"/>
          </a:p>
          <a:p>
            <a:r>
              <a:rPr lang="en-US" dirty="0" smtClean="0"/>
              <a:t>Economic, social and cultural rights in the Constitution</a:t>
            </a:r>
          </a:p>
          <a:p>
            <a:pPr lvl="1"/>
            <a:r>
              <a:rPr lang="en-US" dirty="0" smtClean="0"/>
              <a:t>educational rights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ight to work</a:t>
            </a:r>
          </a:p>
          <a:p>
            <a:pPr lvl="1"/>
            <a:r>
              <a:rPr lang="en-US" dirty="0" smtClean="0"/>
              <a:t>right to one’s language and culture (national minorities) </a:t>
            </a:r>
          </a:p>
          <a:p>
            <a:pPr lvl="1"/>
            <a:r>
              <a:rPr lang="en-US" dirty="0" smtClean="0"/>
              <a:t>right to social security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>
                <a:solidFill>
                  <a:srgbClr val="FFFFFF"/>
                </a:solidFill>
              </a:rPr>
              <a:pPr/>
              <a:t>4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Section 19 - The right to social security</a:t>
            </a:r>
          </a:p>
          <a:p>
            <a:pPr marL="0" indent="0">
              <a:buNone/>
            </a:pPr>
            <a:r>
              <a:rPr lang="en-US" sz="1600" dirty="0" smtClean="0"/>
              <a:t>Those </a:t>
            </a:r>
            <a:r>
              <a:rPr lang="en-US" sz="1600" dirty="0"/>
              <a:t>who cannot obtain the means necessary for a life of dignity have </a:t>
            </a:r>
            <a:r>
              <a:rPr lang="en-US" sz="1600" b="1" dirty="0"/>
              <a:t>the </a:t>
            </a:r>
            <a:r>
              <a:rPr lang="en-US" sz="1600" b="1" dirty="0" smtClean="0"/>
              <a:t>right </a:t>
            </a:r>
            <a:r>
              <a:rPr lang="en-US" sz="1600" b="1" dirty="0"/>
              <a:t>to receive indispensable subsistence and care</a:t>
            </a:r>
            <a:r>
              <a:rPr lang="en-US" sz="1600" dirty="0"/>
              <a:t>. (</a:t>
            </a:r>
            <a:r>
              <a:rPr lang="en-US" sz="1600" b="1" dirty="0"/>
              <a:t>Subjective right</a:t>
            </a:r>
            <a:r>
              <a:rPr lang="en-US" sz="1600" dirty="0"/>
              <a:t>!)</a:t>
            </a:r>
          </a:p>
          <a:p>
            <a:pPr marL="0" indent="0">
              <a:buNone/>
            </a:pPr>
            <a:r>
              <a:rPr lang="en-US" sz="1600" b="1" dirty="0" smtClean="0"/>
              <a:t>Everyone </a:t>
            </a:r>
            <a:r>
              <a:rPr lang="en-US" sz="1600" b="1" dirty="0"/>
              <a:t>shall be guaranteed by an act the right to basic subsistence </a:t>
            </a:r>
            <a:r>
              <a:rPr lang="en-US" sz="1600" dirty="0"/>
              <a:t>in </a:t>
            </a:r>
            <a:r>
              <a:rPr lang="en-US" sz="1600" dirty="0" smtClean="0"/>
              <a:t>the event </a:t>
            </a:r>
            <a:r>
              <a:rPr lang="en-US" sz="1600" dirty="0"/>
              <a:t>of unemployment, illness, and disability and during old age as well as </a:t>
            </a:r>
            <a:r>
              <a:rPr lang="en-US" sz="1600" dirty="0" smtClean="0"/>
              <a:t>at the </a:t>
            </a:r>
            <a:r>
              <a:rPr lang="en-US" sz="1600" dirty="0"/>
              <a:t>birth of a child or the loss of a provider.</a:t>
            </a:r>
          </a:p>
          <a:p>
            <a:pPr marL="0" indent="0">
              <a:buNone/>
            </a:pPr>
            <a:r>
              <a:rPr lang="en-US" sz="1600" b="1" dirty="0" smtClean="0"/>
              <a:t>The </a:t>
            </a:r>
            <a:r>
              <a:rPr lang="en-US" sz="1600" b="1" dirty="0"/>
              <a:t>public authorities shall guarantee for everyone, as provided in more </a:t>
            </a:r>
            <a:r>
              <a:rPr lang="en-US" sz="1600" b="1" dirty="0" smtClean="0"/>
              <a:t>detail by </a:t>
            </a:r>
            <a:r>
              <a:rPr lang="en-US" sz="1600" b="1" dirty="0"/>
              <a:t>an act, adequate social, health and medical services </a:t>
            </a:r>
            <a:r>
              <a:rPr lang="en-US" sz="1600" dirty="0"/>
              <a:t>and promote the </a:t>
            </a:r>
            <a:r>
              <a:rPr lang="en-US" sz="1600" dirty="0" smtClean="0"/>
              <a:t>health </a:t>
            </a:r>
            <a:r>
              <a:rPr lang="en-US" sz="1600" dirty="0"/>
              <a:t>of the population. Moreover, the public authorities shall support families </a:t>
            </a:r>
            <a:r>
              <a:rPr lang="en-US" sz="1600" dirty="0" smtClean="0"/>
              <a:t>and </a:t>
            </a:r>
            <a:r>
              <a:rPr lang="en-US" sz="1600" dirty="0"/>
              <a:t>others responsible for providing for children so that they have the ability to </a:t>
            </a:r>
            <a:r>
              <a:rPr lang="en-US" sz="1600" dirty="0" smtClean="0"/>
              <a:t>ensure </a:t>
            </a:r>
            <a:r>
              <a:rPr lang="en-US" sz="1600" dirty="0"/>
              <a:t>the wellbeing and personal development of the children.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public authorities shall promote the right of everyone to housing and </a:t>
            </a:r>
            <a:r>
              <a:rPr lang="en-US" sz="1600" dirty="0" smtClean="0"/>
              <a:t>the opportunity </a:t>
            </a:r>
            <a:r>
              <a:rPr lang="en-US" sz="1600" dirty="0"/>
              <a:t>to arrange their own housing.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>
                <a:solidFill>
                  <a:srgbClr val="FFFFFF"/>
                </a:solidFill>
              </a:rPr>
              <a:pPr/>
              <a:t>5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 </a:t>
            </a:r>
            <a:r>
              <a:rPr lang="fi-FI" dirty="0" err="1" smtClean="0"/>
              <a:t>Institutions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Outcomes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 smtClean="0"/>
              <a:t>Legislator</a:t>
            </a:r>
            <a:endParaRPr lang="fi-FI" b="1" dirty="0" smtClean="0"/>
          </a:p>
          <a:p>
            <a:pPr lvl="1"/>
            <a:r>
              <a:rPr lang="fi-FI" dirty="0" err="1" smtClean="0"/>
              <a:t>Constitutional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r>
              <a:rPr lang="fi-FI" dirty="0" smtClean="0"/>
              <a:t> of the </a:t>
            </a:r>
            <a:r>
              <a:rPr lang="fi-FI" dirty="0" err="1" smtClean="0"/>
              <a:t>Parliament</a:t>
            </a:r>
            <a:endParaRPr lang="fi-FI" dirty="0" smtClean="0"/>
          </a:p>
          <a:p>
            <a:pPr lvl="2"/>
            <a:r>
              <a:rPr lang="fi-FI" dirty="0" err="1" smtClean="0"/>
              <a:t>Constitutional</a:t>
            </a:r>
            <a:r>
              <a:rPr lang="fi-FI" dirty="0" smtClean="0"/>
              <a:t> </a:t>
            </a:r>
            <a:r>
              <a:rPr lang="fi-FI" dirty="0" err="1" smtClean="0"/>
              <a:t>control</a:t>
            </a:r>
            <a:r>
              <a:rPr lang="fi-FI" dirty="0" smtClean="0"/>
              <a:t> of </a:t>
            </a:r>
            <a:r>
              <a:rPr lang="fi-FI" dirty="0" err="1" smtClean="0"/>
              <a:t>legislation</a:t>
            </a:r>
            <a:r>
              <a:rPr lang="fi-FI" dirty="0" smtClean="0"/>
              <a:t> (</a:t>
            </a:r>
            <a:r>
              <a:rPr lang="fi-FI" dirty="0" err="1" smtClean="0"/>
              <a:t>Constitution</a:t>
            </a:r>
            <a:r>
              <a:rPr lang="fi-FI" dirty="0" smtClean="0"/>
              <a:t> and HR </a:t>
            </a:r>
            <a:r>
              <a:rPr lang="fi-FI" dirty="0" err="1" smtClean="0"/>
              <a:t>treaties</a:t>
            </a:r>
            <a:r>
              <a:rPr lang="fi-FI" dirty="0" smtClean="0"/>
              <a:t>)</a:t>
            </a:r>
          </a:p>
          <a:p>
            <a:pPr lvl="2"/>
            <a:r>
              <a:rPr lang="fi-FI" dirty="0" err="1" smtClean="0"/>
              <a:t>Allows</a:t>
            </a:r>
            <a:r>
              <a:rPr lang="fi-FI" dirty="0" smtClean="0"/>
              <a:t> </a:t>
            </a:r>
            <a:r>
              <a:rPr lang="fi-FI" dirty="0" err="1" smtClean="0"/>
              <a:t>considerable</a:t>
            </a:r>
            <a:r>
              <a:rPr lang="fi-FI" dirty="0" smtClean="0"/>
              <a:t> </a:t>
            </a:r>
            <a:r>
              <a:rPr lang="fi-FI" dirty="0" err="1" smtClean="0"/>
              <a:t>room</a:t>
            </a:r>
            <a:r>
              <a:rPr lang="fi-FI" dirty="0" smtClean="0"/>
              <a:t> </a:t>
            </a:r>
            <a:r>
              <a:rPr lang="fi-FI" dirty="0" err="1" smtClean="0"/>
              <a:t>manoeuvre</a:t>
            </a:r>
            <a:r>
              <a:rPr lang="fi-FI" dirty="0" smtClean="0"/>
              <a:t> for the </a:t>
            </a:r>
            <a:r>
              <a:rPr lang="fi-FI" dirty="0" err="1" smtClean="0"/>
              <a:t>legislator</a:t>
            </a:r>
            <a:endParaRPr lang="fi-FI" dirty="0" smtClean="0"/>
          </a:p>
          <a:p>
            <a:pPr lvl="2"/>
            <a:r>
              <a:rPr lang="fi-FI" dirty="0" err="1" smtClean="0"/>
              <a:t>However</a:t>
            </a:r>
            <a:r>
              <a:rPr lang="fi-FI" dirty="0" smtClean="0"/>
              <a:t>, the </a:t>
            </a:r>
            <a:r>
              <a:rPr lang="fi-FI" dirty="0" err="1" smtClean="0"/>
              <a:t>subjective</a:t>
            </a:r>
            <a:r>
              <a:rPr lang="fi-FI" dirty="0" smtClean="0"/>
              <a:t> </a:t>
            </a:r>
            <a:r>
              <a:rPr lang="fi-FI" dirty="0" err="1" smtClean="0"/>
              <a:t>right</a:t>
            </a:r>
            <a:r>
              <a:rPr lang="fi-FI" dirty="0" smtClean="0"/>
              <a:t> in </a:t>
            </a:r>
            <a:r>
              <a:rPr lang="fi-FI" dirty="0" err="1" smtClean="0"/>
              <a:t>sec</a:t>
            </a:r>
            <a:r>
              <a:rPr lang="fi-FI" dirty="0" smtClean="0"/>
              <a:t>. 19.1. of the </a:t>
            </a:r>
            <a:r>
              <a:rPr lang="fi-FI" dirty="0" err="1" smtClean="0"/>
              <a:t>Constitution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guaranteed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b="1" dirty="0" err="1" smtClean="0"/>
              <a:t>Judiciary</a:t>
            </a:r>
            <a:endParaRPr lang="fi-FI" b="1" dirty="0" smtClean="0"/>
          </a:p>
          <a:p>
            <a:pPr lvl="1"/>
            <a:r>
              <a:rPr lang="en-US" dirty="0" smtClean="0"/>
              <a:t>If the </a:t>
            </a:r>
            <a:r>
              <a:rPr lang="en-US" dirty="0"/>
              <a:t>application of an act would be in evident conflict with the Constitution, the court shall give primacy to the provision in the Constitution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 often done in case of sec. 19 of the Constitution</a:t>
            </a:r>
          </a:p>
          <a:p>
            <a:pPr lvl="2"/>
            <a:r>
              <a:rPr lang="en-US" dirty="0" smtClean="0"/>
              <a:t>However, sec. 19 is taken to guide the interpretation of acts of Parliament</a:t>
            </a:r>
            <a:endParaRPr lang="fi-FI" dirty="0"/>
          </a:p>
          <a:p>
            <a:pPr marL="625475" lvl="2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>
                <a:solidFill>
                  <a:srgbClr val="FFFFFF"/>
                </a:solidFill>
              </a:rPr>
              <a:pPr/>
              <a:t>6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 smtClean="0"/>
              <a:t>Legality</a:t>
            </a:r>
            <a:r>
              <a:rPr lang="fi-FI" b="1" dirty="0" smtClean="0"/>
              <a:t> </a:t>
            </a:r>
            <a:r>
              <a:rPr lang="fi-FI" b="1" dirty="0" err="1" smtClean="0"/>
              <a:t>control</a:t>
            </a:r>
            <a:r>
              <a:rPr lang="fi-FI" b="1" dirty="0" smtClean="0"/>
              <a:t> </a:t>
            </a:r>
            <a:r>
              <a:rPr lang="fi-FI" b="1" dirty="0" err="1" smtClean="0"/>
              <a:t>authorities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Parliamentary</a:t>
            </a:r>
            <a:r>
              <a:rPr lang="fi-FI" dirty="0" smtClean="0"/>
              <a:t> </a:t>
            </a:r>
            <a:r>
              <a:rPr lang="fi-FI" dirty="0" err="1" smtClean="0"/>
              <a:t>Ombudaman</a:t>
            </a:r>
            <a:r>
              <a:rPr lang="fi-FI" dirty="0" smtClean="0"/>
              <a:t>, </a:t>
            </a:r>
            <a:r>
              <a:rPr lang="fi-FI" dirty="0" err="1" smtClean="0"/>
              <a:t>Chancellor</a:t>
            </a:r>
            <a:r>
              <a:rPr lang="fi-FI" dirty="0" smtClean="0"/>
              <a:t> of Justice)</a:t>
            </a:r>
          </a:p>
          <a:p>
            <a:pPr lvl="1"/>
            <a:r>
              <a:rPr lang="en-US" dirty="0" smtClean="0"/>
              <a:t>Exercise </a:t>
            </a:r>
            <a:r>
              <a:rPr lang="en-US" dirty="0"/>
              <a:t>oversight to ensure that public authorities and officials observe the law and fulfil their du­ties. </a:t>
            </a:r>
            <a:endParaRPr lang="en-US" dirty="0" smtClean="0"/>
          </a:p>
          <a:p>
            <a:pPr lvl="1"/>
            <a:r>
              <a:rPr lang="en-US" dirty="0" smtClean="0"/>
              <a:t>The aim is to ensure good </a:t>
            </a:r>
            <a:r>
              <a:rPr lang="en-US" dirty="0"/>
              <a:t> </a:t>
            </a:r>
            <a:r>
              <a:rPr lang="en-US" dirty="0" smtClean="0"/>
              <a:t>administration </a:t>
            </a:r>
            <a:r>
              <a:rPr lang="en-US" u="sng" dirty="0"/>
              <a:t>and the observance of constitutional and human rights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Rich case law which ‘gives life’ to sec. 19 and other constitutional provisions  </a:t>
            </a:r>
          </a:p>
          <a:p>
            <a:pPr lvl="1"/>
            <a:r>
              <a:rPr lang="en-US" dirty="0" smtClean="0"/>
              <a:t>E.g. social services for disabled persons and elderly persons, right to health care, cases involving basic income, etc.</a:t>
            </a:r>
          </a:p>
          <a:p>
            <a:pPr lvl="1"/>
            <a:endParaRPr lang="en-US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>
                <a:solidFill>
                  <a:srgbClr val="FFFFFF"/>
                </a:solidFill>
              </a:rPr>
              <a:pPr/>
              <a:t>7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 </a:t>
            </a:r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Strong</a:t>
            </a:r>
            <a:r>
              <a:rPr lang="fi-FI" dirty="0" smtClean="0"/>
              <a:t> </a:t>
            </a:r>
            <a:r>
              <a:rPr lang="fi-FI" dirty="0" err="1" smtClean="0"/>
              <a:t>legal</a:t>
            </a:r>
            <a:r>
              <a:rPr lang="fi-FI" dirty="0" smtClean="0"/>
              <a:t> </a:t>
            </a:r>
            <a:r>
              <a:rPr lang="fi-FI" dirty="0" err="1" smtClean="0"/>
              <a:t>foundations</a:t>
            </a:r>
            <a:r>
              <a:rPr lang="fi-FI" dirty="0" smtClean="0"/>
              <a:t>: </a:t>
            </a:r>
            <a:r>
              <a:rPr lang="fi-FI" dirty="0" err="1" smtClean="0"/>
              <a:t>incorporation</a:t>
            </a:r>
            <a:r>
              <a:rPr lang="fi-FI" dirty="0" smtClean="0"/>
              <a:t> of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</a:t>
            </a:r>
            <a:r>
              <a:rPr lang="fi-FI" dirty="0" err="1" smtClean="0"/>
              <a:t>conventions</a:t>
            </a:r>
            <a:r>
              <a:rPr lang="fi-FI" dirty="0" smtClean="0"/>
              <a:t> and </a:t>
            </a:r>
            <a:r>
              <a:rPr lang="fi-FI" dirty="0" err="1" smtClean="0"/>
              <a:t>recognition</a:t>
            </a:r>
            <a:r>
              <a:rPr lang="fi-FI" dirty="0" smtClean="0"/>
              <a:t> of social </a:t>
            </a:r>
            <a:r>
              <a:rPr lang="fi-FI" dirty="0" err="1" smtClean="0"/>
              <a:t>rights</a:t>
            </a:r>
            <a:r>
              <a:rPr lang="fi-FI" dirty="0" smtClean="0"/>
              <a:t> in </a:t>
            </a:r>
            <a:r>
              <a:rPr lang="fi-FI" dirty="0" err="1" smtClean="0"/>
              <a:t>Constitution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However</a:t>
            </a:r>
            <a:r>
              <a:rPr lang="fi-FI" dirty="0" smtClean="0"/>
              <a:t>:  ’</a:t>
            </a:r>
            <a:r>
              <a:rPr lang="fi-FI" dirty="0" err="1" smtClean="0"/>
              <a:t>flexible</a:t>
            </a:r>
            <a:r>
              <a:rPr lang="fi-FI" dirty="0" smtClean="0"/>
              <a:t>’ </a:t>
            </a:r>
            <a:r>
              <a:rPr lang="fi-FI" dirty="0" err="1" smtClean="0"/>
              <a:t>interpretation</a:t>
            </a:r>
            <a:r>
              <a:rPr lang="fi-FI" dirty="0" smtClean="0"/>
              <a:t> of </a:t>
            </a:r>
            <a:r>
              <a:rPr lang="fi-FI" dirty="0" err="1" smtClean="0"/>
              <a:t>sec</a:t>
            </a:r>
            <a:r>
              <a:rPr lang="fi-FI" dirty="0" smtClean="0"/>
              <a:t>. 19 of the </a:t>
            </a:r>
            <a:r>
              <a:rPr lang="fi-FI" dirty="0" err="1" smtClean="0"/>
              <a:t>Constitution</a:t>
            </a:r>
            <a:r>
              <a:rPr lang="fi-FI" dirty="0" smtClean="0"/>
              <a:t>, </a:t>
            </a:r>
            <a:r>
              <a:rPr lang="fi-FI" dirty="0" err="1" smtClean="0"/>
              <a:t>lack</a:t>
            </a:r>
            <a:r>
              <a:rPr lang="fi-FI" dirty="0" smtClean="0"/>
              <a:t> of </a:t>
            </a:r>
            <a:r>
              <a:rPr lang="fi-FI" dirty="0" err="1" smtClean="0"/>
              <a:t>references</a:t>
            </a:r>
            <a:r>
              <a:rPr lang="fi-FI" dirty="0" smtClean="0"/>
              <a:t> to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</a:t>
            </a:r>
            <a:r>
              <a:rPr lang="fi-FI" dirty="0" err="1" smtClean="0"/>
              <a:t>standards</a:t>
            </a:r>
            <a:endParaRPr lang="fi-FI" smtClean="0"/>
          </a:p>
          <a:p>
            <a:endParaRPr lang="fi-FI" dirty="0" smtClean="0"/>
          </a:p>
          <a:p>
            <a:r>
              <a:rPr lang="fi-FI" dirty="0" err="1" smtClean="0"/>
              <a:t>Still</a:t>
            </a:r>
            <a:r>
              <a:rPr lang="fi-FI" dirty="0" smtClean="0"/>
              <a:t> a </a:t>
            </a:r>
            <a:r>
              <a:rPr lang="fi-FI" dirty="0" err="1" smtClean="0"/>
              <a:t>lot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…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>
                <a:solidFill>
                  <a:srgbClr val="FFFFFF"/>
                </a:solidFill>
              </a:rPr>
              <a:pPr/>
              <a:t>5.1.2016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FFFFFF"/>
                </a:solidFill>
              </a:rPr>
              <a:t>Esityksen nimi / Tekijä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>
                <a:solidFill>
                  <a:srgbClr val="FFFFFF"/>
                </a:solidFill>
              </a:rPr>
              <a:pPr/>
              <a:t>8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l_uk_2014_4-3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thl_uk_2014_4-3</vt:lpstr>
      <vt:lpstr>Eeva Nykänen</vt:lpstr>
      <vt:lpstr>Economic and Social Rights in Finland’s Constitution </vt:lpstr>
      <vt:lpstr>1 Background </vt:lpstr>
      <vt:lpstr>2 Human Rights and Constitutional Rights in Finland</vt:lpstr>
      <vt:lpstr>PowerPoint Presentation</vt:lpstr>
      <vt:lpstr>3 Institutions and Outcomes</vt:lpstr>
      <vt:lpstr>PowerPoint Presentation</vt:lpstr>
      <vt:lpstr>4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Eeva Nykänen</dc:title>
  <dc:creator>Admin</dc:creator>
  <cp:lastModifiedBy>Admin</cp:lastModifiedBy>
  <cp:revision>1</cp:revision>
  <dcterms:created xsi:type="dcterms:W3CDTF">2016-01-05T11:36:35Z</dcterms:created>
  <dcterms:modified xsi:type="dcterms:W3CDTF">2016-01-05T11:37:57Z</dcterms:modified>
</cp:coreProperties>
</file>